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60"/>
  </p:notesMasterIdLst>
  <p:sldIdLst>
    <p:sldId id="257" r:id="rId3"/>
    <p:sldId id="256" r:id="rId4"/>
    <p:sldId id="289" r:id="rId5"/>
    <p:sldId id="290" r:id="rId6"/>
    <p:sldId id="291" r:id="rId7"/>
    <p:sldId id="292" r:id="rId8"/>
    <p:sldId id="293" r:id="rId9"/>
    <p:sldId id="294" r:id="rId10"/>
    <p:sldId id="295" r:id="rId11"/>
    <p:sldId id="297" r:id="rId12"/>
    <p:sldId id="296" r:id="rId13"/>
    <p:sldId id="301" r:id="rId14"/>
    <p:sldId id="303" r:id="rId15"/>
    <p:sldId id="302" r:id="rId16"/>
    <p:sldId id="304" r:id="rId17"/>
    <p:sldId id="305" r:id="rId18"/>
    <p:sldId id="306" r:id="rId19"/>
    <p:sldId id="307" r:id="rId20"/>
    <p:sldId id="462" r:id="rId21"/>
    <p:sldId id="309" r:id="rId22"/>
    <p:sldId id="463" r:id="rId23"/>
    <p:sldId id="311" r:id="rId24"/>
    <p:sldId id="315" r:id="rId25"/>
    <p:sldId id="317" r:id="rId26"/>
    <p:sldId id="318" r:id="rId27"/>
    <p:sldId id="321" r:id="rId28"/>
    <p:sldId id="464" r:id="rId29"/>
    <p:sldId id="322" r:id="rId30"/>
    <p:sldId id="465" r:id="rId31"/>
    <p:sldId id="324" r:id="rId32"/>
    <p:sldId id="327" r:id="rId33"/>
    <p:sldId id="328" r:id="rId34"/>
    <p:sldId id="329" r:id="rId35"/>
    <p:sldId id="466" r:id="rId36"/>
    <p:sldId id="330" r:id="rId37"/>
    <p:sldId id="332" r:id="rId38"/>
    <p:sldId id="469" r:id="rId39"/>
    <p:sldId id="333" r:id="rId40"/>
    <p:sldId id="334" r:id="rId41"/>
    <p:sldId id="335" r:id="rId42"/>
    <p:sldId id="336" r:id="rId43"/>
    <p:sldId id="337" r:id="rId44"/>
    <p:sldId id="338" r:id="rId45"/>
    <p:sldId id="339" r:id="rId46"/>
    <p:sldId id="340" r:id="rId47"/>
    <p:sldId id="341" r:id="rId48"/>
    <p:sldId id="342" r:id="rId49"/>
    <p:sldId id="470" r:id="rId50"/>
    <p:sldId id="471" r:id="rId51"/>
    <p:sldId id="344" r:id="rId52"/>
    <p:sldId id="345" r:id="rId53"/>
    <p:sldId id="346" r:id="rId54"/>
    <p:sldId id="347" r:id="rId55"/>
    <p:sldId id="472" r:id="rId56"/>
    <p:sldId id="349" r:id="rId57"/>
    <p:sldId id="473" r:id="rId58"/>
    <p:sldId id="351" r:id="rId59"/>
    <p:sldId id="474" r:id="rId60"/>
    <p:sldId id="353" r:id="rId61"/>
    <p:sldId id="354" r:id="rId62"/>
    <p:sldId id="468" r:id="rId63"/>
    <p:sldId id="356" r:id="rId64"/>
    <p:sldId id="357" r:id="rId65"/>
    <p:sldId id="359" r:id="rId66"/>
    <p:sldId id="360" r:id="rId67"/>
    <p:sldId id="475" r:id="rId68"/>
    <p:sldId id="476" r:id="rId69"/>
    <p:sldId id="363" r:id="rId70"/>
    <p:sldId id="364" r:id="rId71"/>
    <p:sldId id="477" r:id="rId72"/>
    <p:sldId id="366" r:id="rId73"/>
    <p:sldId id="367" r:id="rId74"/>
    <p:sldId id="478" r:id="rId75"/>
    <p:sldId id="479" r:id="rId76"/>
    <p:sldId id="370" r:id="rId77"/>
    <p:sldId id="372" r:id="rId78"/>
    <p:sldId id="373" r:id="rId79"/>
    <p:sldId id="374" r:id="rId80"/>
    <p:sldId id="375" r:id="rId81"/>
    <p:sldId id="376" r:id="rId82"/>
    <p:sldId id="377" r:id="rId83"/>
    <p:sldId id="378" r:id="rId84"/>
    <p:sldId id="379" r:id="rId85"/>
    <p:sldId id="380" r:id="rId86"/>
    <p:sldId id="382" r:id="rId87"/>
    <p:sldId id="384" r:id="rId88"/>
    <p:sldId id="385" r:id="rId89"/>
    <p:sldId id="386" r:id="rId90"/>
    <p:sldId id="388" r:id="rId91"/>
    <p:sldId id="389" r:id="rId92"/>
    <p:sldId id="390" r:id="rId93"/>
    <p:sldId id="391" r:id="rId94"/>
    <p:sldId id="392" r:id="rId95"/>
    <p:sldId id="394" r:id="rId96"/>
    <p:sldId id="395" r:id="rId97"/>
    <p:sldId id="396" r:id="rId98"/>
    <p:sldId id="397" r:id="rId99"/>
    <p:sldId id="398" r:id="rId100"/>
    <p:sldId id="401"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58" r:id="rId156"/>
    <p:sldId id="459" r:id="rId157"/>
    <p:sldId id="460" r:id="rId158"/>
    <p:sldId id="461" r:id="rId159"/>
  </p:sldIdLst>
  <p:sldSz cx="9144000" cy="5143500" type="screen16x9"/>
  <p:notesSz cx="6858000" cy="9144000"/>
  <p:embeddedFontLst>
    <p:embeddedFont>
      <p:font typeface="微软雅黑" pitchFamily="34" charset="-122"/>
      <p:regular r:id="rId161"/>
      <p:bold r:id="rId162"/>
    </p:embeddedFont>
    <p:embeddedFont>
      <p:font typeface="Calibri" pitchFamily="34" charset="0"/>
      <p:regular r:id="rId163"/>
      <p:bold r:id="rId164"/>
      <p:italic r:id="rId165"/>
      <p:boldItalic r:id="rId166"/>
    </p:embeddedFont>
    <p:embeddedFont>
      <p:font typeface="黑体" pitchFamily="49" charset="-122"/>
      <p:regular r:id="rId167"/>
    </p:embeddedFont>
    <p:embeddedFont>
      <p:font typeface="Tahoma" pitchFamily="34" charset="0"/>
      <p:regular r:id="rId168"/>
      <p:bold r:id="rId169"/>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00CC"/>
    <a:srgbClr val="FF9900"/>
    <a:srgbClr val="CC6600"/>
    <a:srgbClr val="0000CC"/>
    <a:srgbClr val="0000FF"/>
    <a:srgbClr val="66FFFF"/>
    <a:srgbClr val="CCFFFF"/>
    <a:srgbClr val="99CC00"/>
    <a:srgbClr val="CCCC00"/>
    <a:srgbClr val="C491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3736" autoAdjust="0"/>
    <p:restoredTop sz="94660"/>
  </p:normalViewPr>
  <p:slideViewPr>
    <p:cSldViewPr snapToGrid="0">
      <p:cViewPr varScale="1">
        <p:scale>
          <a:sx n="152" d="100"/>
          <a:sy n="152" d="100"/>
        </p:scale>
        <p:origin x="-1104"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notesMaster" Target="notesMasters/notesMaster1.xml"/><Relationship Id="rId16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16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2018/10/11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xmlns=""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xmlns=""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2018/10/11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xmlns=""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2018/10/11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xmlns=""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2018/10/11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xmlns=""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2018/10/11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xmlns=""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2018/10/11</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xmlns=""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2018/10/11</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xmlns=""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2018/10/11</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xmlns="" val="9716237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2018/10/11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xmlns=""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2018/10/11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xmlns=""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itchFamily="34" charset="-122"/>
                <a:ea typeface="微软雅黑" pitchFamily="34" charset="-122"/>
              </a:rPr>
              <a:t>计算机网络</a:t>
            </a:r>
            <a:r>
              <a:rPr lang="en-US" altLang="zh-CN" sz="1100" b="1">
                <a:solidFill>
                  <a:srgbClr val="0070C0"/>
                </a:solidFill>
                <a:latin typeface="微软雅黑" pitchFamily="34" charset="-122"/>
                <a:ea typeface="微软雅黑" pitchFamily="34" charset="-122"/>
              </a:rPr>
              <a:t>(</a:t>
            </a:r>
            <a:r>
              <a:rPr lang="zh-CN" altLang="en-US" sz="1100" b="1">
                <a:solidFill>
                  <a:srgbClr val="0070C0"/>
                </a:solidFill>
                <a:latin typeface="微软雅黑" pitchFamily="34" charset="-122"/>
                <a:ea typeface="微软雅黑" pitchFamily="34" charset="-122"/>
              </a:rPr>
              <a:t>第</a:t>
            </a:r>
            <a:r>
              <a:rPr lang="en-US" altLang="zh-CN" sz="1100" b="1">
                <a:solidFill>
                  <a:srgbClr val="0070C0"/>
                </a:solidFill>
                <a:latin typeface="微软雅黑" pitchFamily="34" charset="-122"/>
                <a:ea typeface="微软雅黑" pitchFamily="34" charset="-122"/>
              </a:rPr>
              <a:t>7</a:t>
            </a:r>
            <a:r>
              <a:rPr lang="zh-CN" altLang="en-US" sz="1100" b="1">
                <a:solidFill>
                  <a:srgbClr val="0070C0"/>
                </a:solidFill>
                <a:latin typeface="微软雅黑" pitchFamily="34" charset="-122"/>
                <a:ea typeface="微软雅黑" pitchFamily="34" charset="-122"/>
              </a:rPr>
              <a:t>版</a:t>
            </a:r>
            <a:r>
              <a:rPr lang="en-US" altLang="zh-CN" sz="1100" b="1">
                <a:solidFill>
                  <a:srgbClr val="0070C0"/>
                </a:solidFill>
                <a:latin typeface="微软雅黑" pitchFamily="34" charset="-122"/>
                <a:ea typeface="微软雅黑" pitchFamily="34" charset="-122"/>
              </a:rPr>
              <a:t>)</a:t>
            </a:r>
            <a:endParaRPr lang="fr-FR" altLang="zh-CN" sz="1100" b="1">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xmlns=""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xmlns="">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xmlns=""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w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a:solidFill>
                  <a:srgbClr val="00B0F0"/>
                </a:solidFill>
                <a:latin typeface="微软雅黑" pitchFamily="34" charset="-122"/>
                <a:ea typeface="微软雅黑" pitchFamily="34" charset="-122"/>
              </a:rPr>
              <a:t>计算机网络（第</a:t>
            </a:r>
            <a:r>
              <a:rPr lang="fr-FR" altLang="zh-CN" sz="1600" b="1">
                <a:solidFill>
                  <a:srgbClr val="00B0F0"/>
                </a:solidFill>
                <a:latin typeface="微软雅黑" pitchFamily="34" charset="-122"/>
                <a:ea typeface="微软雅黑" pitchFamily="34" charset="-122"/>
              </a:rPr>
              <a:t>7</a:t>
            </a:r>
            <a:r>
              <a:rPr lang="fr-FR" sz="1600" b="1">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smtClean="0">
                <a:solidFill>
                  <a:schemeClr val="bg1"/>
                </a:solidFill>
                <a:latin typeface="微软雅黑" pitchFamily="34" charset="-122"/>
                <a:ea typeface="微软雅黑" pitchFamily="34" charset="-122"/>
              </a:rPr>
              <a:t>多种应用</a:t>
            </a:r>
            <a:endParaRPr lang="zh-CN" altLang="en-US" sz="1800" b="1" dirty="0">
              <a:solidFill>
                <a:schemeClr val="bg1"/>
              </a:solidFill>
              <a:latin typeface="微软雅黑" pitchFamily="34" charset="-122"/>
              <a:ea typeface="微软雅黑" pitchFamily="34" charset="-122"/>
            </a:endParaRP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smtClean="0">
                <a:solidFill>
                  <a:schemeClr val="bg1"/>
                </a:solidFill>
                <a:latin typeface="微软雅黑" pitchFamily="34" charset="-122"/>
                <a:ea typeface="微软雅黑" pitchFamily="34" charset="-122"/>
              </a:rPr>
              <a:t>包括：计算机，智能手机，智能</a:t>
            </a:r>
            <a:r>
              <a:rPr lang="zh-CN" altLang="en-US" sz="2000" b="1" dirty="0">
                <a:solidFill>
                  <a:schemeClr val="bg1"/>
                </a:solidFill>
                <a:latin typeface="微软雅黑" pitchFamily="34" charset="-122"/>
                <a:ea typeface="微软雅黑" pitchFamily="34" charset="-122"/>
              </a:rPr>
              <a:t>传感器</a:t>
            </a:r>
            <a:r>
              <a:rPr lang="zh-CN" altLang="en-US" sz="2000" b="1" dirty="0" smtClean="0">
                <a:solidFill>
                  <a:schemeClr val="bg1"/>
                </a:solidFill>
                <a:latin typeface="微软雅黑" pitchFamily="34" charset="-122"/>
                <a:ea typeface="微软雅黑" pitchFamily="34" charset="-122"/>
              </a:rPr>
              <a:t>等。</a:t>
            </a:r>
            <a:endParaRPr lang="zh-CN" altLang="en-US" sz="2000" b="1" dirty="0">
              <a:solidFill>
                <a:schemeClr val="bg1"/>
              </a:solidFill>
              <a:latin typeface="微软雅黑" pitchFamily="34" charset="-122"/>
              <a:ea typeface="微软雅黑" pitchFamily="34" charset="-122"/>
            </a:endParaRP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smtClean="0">
                <a:solidFill>
                  <a:schemeClr val="bg1"/>
                </a:solidFill>
                <a:latin typeface="微软雅黑" pitchFamily="34" charset="-122"/>
                <a:ea typeface="微软雅黑" pitchFamily="34" charset="-122"/>
              </a:rPr>
              <a:t>包括：数据</a:t>
            </a:r>
            <a:r>
              <a:rPr lang="zh-CN" altLang="en-US" sz="2000" b="1" dirty="0">
                <a:solidFill>
                  <a:schemeClr val="bg1"/>
                </a:solidFill>
                <a:latin typeface="微软雅黑" pitchFamily="34" charset="-122"/>
                <a:ea typeface="微软雅黑" pitchFamily="34" charset="-122"/>
              </a:rPr>
              <a:t>、语音、视频，以及今后可能出现的各种</a:t>
            </a:r>
            <a:r>
              <a:rPr lang="zh-CN" altLang="en-US" sz="2000" b="1" dirty="0" smtClean="0">
                <a:solidFill>
                  <a:schemeClr val="bg1"/>
                </a:solidFill>
                <a:latin typeface="微软雅黑" pitchFamily="34" charset="-122"/>
                <a:ea typeface="微软雅黑" pitchFamily="34" charset="-122"/>
              </a:rPr>
              <a:t>应用。</a:t>
            </a:r>
            <a:endParaRPr lang="zh-CN" altLang="en-US" sz="2000" b="1" dirty="0">
              <a:solidFill>
                <a:schemeClr val="bg1"/>
              </a:solidFill>
              <a:latin typeface="微软雅黑" pitchFamily="34" charset="-122"/>
              <a:ea typeface="微软雅黑" pitchFamily="34" charset="-122"/>
            </a:endParaRP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xmlns="" val="2256840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完全</a:t>
            </a:r>
            <a:r>
              <a:rPr lang="zh-CN" altLang="en-US" sz="2000" b="1" dirty="0">
                <a:latin typeface="微软雅黑" pitchFamily="34" charset="-122"/>
                <a:ea typeface="微软雅黑" pitchFamily="34" charset="-122"/>
              </a:rPr>
              <a:t>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a:extLst/>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62857" y="2829998"/>
            <a:ext cx="2018287" cy="999052"/>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smtClean="0">
                <a:latin typeface="微软雅黑" pitchFamily="34" charset="-122"/>
                <a:ea typeface="微软雅黑" pitchFamily="34" charset="-122"/>
              </a:rPr>
              <a:t>费用</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可靠性</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smtClean="0">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a:t>
            </a:r>
            <a:r>
              <a:rPr lang="fr-FR" b="1" dirty="0" smtClean="0">
                <a:solidFill>
                  <a:srgbClr val="FFCC00"/>
                </a:solidFill>
                <a:latin typeface="微软雅黑" pitchFamily="34" charset="-122"/>
                <a:ea typeface="微软雅黑" pitchFamily="34" charset="-122"/>
                <a:cs typeface="Arial" charset="0"/>
              </a:rPr>
              <a:t>(Connectivity</a:t>
            </a:r>
            <a:r>
              <a:rPr lang="fr-FR" b="1" dirty="0">
                <a:solidFill>
                  <a:srgbClr val="FFCC00"/>
                </a:solidFill>
                <a:latin typeface="微软雅黑" pitchFamily="34" charset="-122"/>
                <a:ea typeface="微软雅黑" pitchFamily="34" charset="-122"/>
                <a:cs typeface="Arial" charset="0"/>
              </a:rPr>
              <a:t>)</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a:t>
            </a:r>
            <a:r>
              <a:rPr lang="zh-CN" altLang="zh-CN" sz="2400" b="1" dirty="0" smtClean="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1570893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p:oleObj spid="_x0000_s2071" name="VISIO" r:id="rId3" imgW="1687068" imgH="964692" progId="">
              <p:embed/>
            </p:oleObj>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用“图”表示网络</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xmlns="" val="1155378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用“云”表示网络：主机在“云”里</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xmlns=""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用“云”表示网络：主机在“云”外</a:t>
            </a:r>
            <a:endParaRPr lang="zh-CN" altLang="en-US" sz="2000" b="1" dirty="0">
              <a:solidFill>
                <a:schemeClr val="bg1"/>
              </a:solidFill>
              <a:latin typeface="微软雅黑" pitchFamily="34" charset="-122"/>
              <a:ea typeface="微软雅黑" pitchFamily="34" charset="-122"/>
            </a:endParaRP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xmlns=""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xmlns=""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xmlns="" w="28575">
                <a:solidFill>
                  <a:schemeClr val="tx1"/>
                </a:solidFill>
                <a:prstDash val="dash"/>
                <a:miter lim="800000"/>
                <a:headEnd type="none" w="med" len="lg"/>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互联网概念</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xmlns="">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p:oleObj spid="_x0000_s3116" name="VISIO" r:id="rId3" imgW="1687068" imgH="964692" progId="">
              <p:embed/>
            </p:oleObj>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p:oleObj spid="_x0000_s3117" name="VISIO" r:id="rId4" imgW="1687068" imgH="964692" progId="">
              <p:embed/>
            </p:oleObj>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xmlns="">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xmlns="">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p:oleObj spid="_x0000_s4119" name="VISIO" r:id="rId3" imgW="1687068" imgH="964692" progId="">
              <p:embed/>
            </p:oleObj>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p:oleObj spid="_x0000_s5143" name="VISIO" r:id="rId3" imgW="1687068" imgH="964692" progId="">
                <p:embed/>
              </p:oleObj>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a:t>
              </a:r>
              <a:r>
                <a:rPr lang="zh-CN" altLang="en-US" sz="2000" b="1" dirty="0" smtClean="0">
                  <a:solidFill>
                    <a:schemeClr val="bg1"/>
                  </a:solidFill>
                  <a:latin typeface="微软雅黑" pitchFamily="34" charset="-122"/>
                  <a:ea typeface="微软雅黑" pitchFamily="34" charset="-122"/>
                </a:rPr>
                <a:t>计算机网络</a:t>
              </a:r>
              <a:endParaRPr lang="zh-CN" altLang="en-US" sz="2000" b="1" dirty="0">
                <a:solidFill>
                  <a:schemeClr val="bg1"/>
                </a:solidFill>
                <a:latin typeface="微软雅黑" pitchFamily="34" charset="-122"/>
                <a:ea typeface="微软雅黑" pitchFamily="34" charset="-122"/>
              </a:endParaRP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906892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405055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互联网定义</a:t>
            </a:r>
            <a:endParaRPr lang="zh-CN" altLang="en-US" sz="2000" b="1" dirty="0">
              <a:solidFill>
                <a:schemeClr val="bg1"/>
              </a:solidFill>
              <a:latin typeface="微软雅黑" pitchFamily="34" charset="-122"/>
              <a:ea typeface="微软雅黑" pitchFamily="34" charset="-122"/>
            </a:endParaRP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特指 </a:t>
            </a:r>
            <a:r>
              <a:rPr lang="en-US" altLang="zh-CN" sz="2000" b="1" dirty="0" smtClean="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a:t>
            </a:r>
            <a:r>
              <a:rPr lang="zh-CN" altLang="en-US" sz="2000" b="1" dirty="0" smtClean="0">
                <a:latin typeface="微软雅黑" pitchFamily="34" charset="-122"/>
                <a:ea typeface="微软雅黑" pitchFamily="34" charset="-122"/>
              </a:rPr>
              <a:t>的一个互连网络</a:t>
            </a:r>
            <a:r>
              <a:rPr lang="zh-CN" altLang="en-US" sz="2000" b="1" dirty="0">
                <a:latin typeface="微软雅黑" pitchFamily="34" charset="-122"/>
                <a:ea typeface="微软雅黑" pitchFamily="34" charset="-122"/>
              </a:rPr>
              <a:t>。它</a:t>
            </a:r>
            <a:r>
              <a:rPr lang="zh-CN" altLang="en-US" sz="2000" b="1" dirty="0" smtClean="0">
                <a:latin typeface="微软雅黑" pitchFamily="34" charset="-122"/>
                <a:ea typeface="微软雅黑" pitchFamily="34" charset="-122"/>
              </a:rPr>
              <a:t>采用 </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xmlns="" val="590171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xmlns="" val="2189350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altLang="zh-CN" sz="2000" b="1" dirty="0" smtClean="0">
                <a:solidFill>
                  <a:schemeClr val="bg1"/>
                </a:solidFill>
                <a:latin typeface="微软雅黑" pitchFamily="34" charset="-122"/>
                <a:ea typeface="微软雅黑" pitchFamily="34" charset="-122"/>
              </a:rPr>
              <a:t>       </a:t>
            </a:r>
            <a:r>
              <a:rPr lang="fr-FR" sz="2000" b="1" dirty="0" smtClean="0">
                <a:solidFill>
                  <a:schemeClr val="bg1"/>
                </a:solidFill>
                <a:latin typeface="微软雅黑" pitchFamily="34" charset="-122"/>
                <a:ea typeface="微软雅黑" pitchFamily="34" charset="-122"/>
              </a:rPr>
              <a:t>计算机网络</a:t>
            </a:r>
            <a:r>
              <a:rPr lang="zh-CN" altLang="en-US" sz="2000" b="1" dirty="0" smtClean="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互联网与互连网</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xmlns=""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gridCol w="4066930"/>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356064">
                <a:tc gridSpan="2">
                  <a:txBody>
                    <a:bodyPr/>
                    <a:lstStyle/>
                    <a:p>
                      <a:pPr algn="ctr"/>
                      <a:r>
                        <a:rPr lang="zh-CN" altLang="en-US" sz="1800" b="1" dirty="0" smtClean="0">
                          <a:solidFill>
                            <a:schemeClr val="tx1"/>
                          </a:solidFill>
                          <a:latin typeface="微软雅黑" pitchFamily="34" charset="-122"/>
                          <a:ea typeface="微软雅黑" pitchFamily="34" charset="-122"/>
                        </a:rPr>
                        <a:t>相似之处</a:t>
                      </a:r>
                      <a:endParaRPr lang="zh-CN" altLang="en-US" sz="18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网络的网络</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smtClean="0">
                          <a:solidFill>
                            <a:schemeClr val="tx1"/>
                          </a:solidFill>
                          <a:latin typeface="微软雅黑" pitchFamily="34" charset="-122"/>
                          <a:ea typeface="微软雅黑" pitchFamily="34" charset="-122"/>
                        </a:rPr>
                        <a:t>网络的网络</a:t>
                      </a:r>
                      <a:endParaRPr lang="zh-CN" altLang="en-US" sz="14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56064">
                <a:tc gridSpan="2">
                  <a:txBody>
                    <a:bodyPr/>
                    <a:lstStyle/>
                    <a:p>
                      <a:pPr algn="ctr"/>
                      <a:r>
                        <a:rPr lang="zh-CN" altLang="en-US" sz="1800" b="1" kern="1200" dirty="0" smtClean="0">
                          <a:solidFill>
                            <a:schemeClr val="tx1"/>
                          </a:solidFill>
                          <a:latin typeface="微软雅黑" pitchFamily="34" charset="-122"/>
                          <a:ea typeface="微软雅黑" pitchFamily="34" charset="-122"/>
                          <a:cs typeface="+mn-cs"/>
                        </a:rPr>
                        <a:t>不同之处</a:t>
                      </a:r>
                      <a:endParaRPr lang="zh-CN" altLang="en-US" sz="1800" b="1" kern="1200" dirty="0">
                        <a:solidFill>
                          <a:schemeClr val="tx1"/>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801145">
                <a:tc>
                  <a:txBody>
                    <a:bodyPr/>
                    <a:lstStyle/>
                    <a:p>
                      <a:pPr algn="ctr"/>
                      <a:r>
                        <a:rPr lang="zh-CN" altLang="en-US" sz="1600" b="1" dirty="0" smtClean="0">
                          <a:solidFill>
                            <a:schemeClr val="bg1"/>
                          </a:solidFill>
                          <a:latin typeface="微软雅黑" pitchFamily="34" charset="-122"/>
                          <a:ea typeface="微软雅黑" pitchFamily="34" charset="-122"/>
                        </a:rPr>
                        <a:t>特指遵循 </a:t>
                      </a:r>
                      <a:r>
                        <a:rPr lang="en-US" altLang="zh-CN" sz="1600" b="1" dirty="0" smtClean="0">
                          <a:solidFill>
                            <a:schemeClr val="bg1"/>
                          </a:solidFill>
                          <a:latin typeface="微软雅黑" pitchFamily="34" charset="-122"/>
                          <a:ea typeface="微软雅黑" pitchFamily="34" charset="-122"/>
                        </a:rPr>
                        <a:t>TCP/IP </a:t>
                      </a:r>
                      <a:r>
                        <a:rPr lang="zh-CN" altLang="en-US" sz="1600" b="1" dirty="0" smtClean="0">
                          <a:solidFill>
                            <a:schemeClr val="bg1"/>
                          </a:solidFill>
                          <a:latin typeface="微软雅黑" pitchFamily="34" charset="-122"/>
                          <a:ea typeface="微软雅黑" pitchFamily="34" charset="-122"/>
                        </a:rPr>
                        <a:t>标准、利用路由器将各种计算机网络互连起来而形成的、一个覆盖全球的、特定的互连网</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泛指由多个不同类型计算机网络互连而成的网络</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使用 </a:t>
                      </a:r>
                      <a:r>
                        <a:rPr lang="en-US" altLang="zh-CN" sz="1600" b="1" dirty="0" smtClean="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除 </a:t>
                      </a:r>
                      <a:r>
                        <a:rPr lang="en-US" altLang="zh-CN" sz="1600" b="1" dirty="0" smtClean="0">
                          <a:solidFill>
                            <a:schemeClr val="tx1"/>
                          </a:solidFill>
                          <a:latin typeface="微软雅黑" pitchFamily="34" charset="-122"/>
                          <a:ea typeface="微软雅黑" pitchFamily="34" charset="-122"/>
                        </a:rPr>
                        <a:t>TCP/IP </a:t>
                      </a:r>
                      <a:r>
                        <a:rPr lang="zh-CN" altLang="en-US" sz="1600" b="1" dirty="0" smtClean="0">
                          <a:solidFill>
                            <a:schemeClr val="tx1"/>
                          </a:solidFill>
                          <a:latin typeface="微软雅黑" pitchFamily="34" charset="-122"/>
                          <a:ea typeface="微软雅黑" pitchFamily="34" charset="-122"/>
                        </a:rPr>
                        <a:t>外，还可以使用其他协议</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是一个专用名词</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是一个通用名词</a:t>
                      </a:r>
                      <a:endParaRPr lang="zh-CN" altLang="en-US" sz="16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itchFamily="34" charset="-122"/>
                <a:ea typeface="微软雅黑" pitchFamily="34" charset="-122"/>
              </a:rPr>
              <a:t>互连网（</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zh-CN" altLang="en-US" sz="2000" b="1" dirty="0" smtClean="0">
                <a:solidFill>
                  <a:schemeClr val="tx1"/>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xmlns="" val="4155289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a:t>
            </a:r>
            <a:r>
              <a:rPr lang="zh-CN" altLang="en-US" sz="2000" b="1" dirty="0" smtClean="0">
                <a:latin typeface="微软雅黑" pitchFamily="34" charset="-122"/>
                <a:ea typeface="微软雅黑" pitchFamily="34" charset="-122"/>
              </a:rPr>
              <a:t>网络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向</a:t>
            </a:r>
            <a:r>
              <a:rPr lang="zh-CN" altLang="en-US" sz="2000" b="1" dirty="0">
                <a:latin typeface="微软雅黑" pitchFamily="34" charset="-122"/>
                <a:ea typeface="微软雅黑" pitchFamily="34" charset="-122"/>
              </a:rPr>
              <a:t>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协议成为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上</a:t>
            </a:r>
            <a:r>
              <a:rPr lang="zh-CN" altLang="en-US" sz="2000" b="1" dirty="0">
                <a:latin typeface="微软雅黑" pitchFamily="34" charset="-122"/>
                <a:ea typeface="微软雅黑" pitchFamily="34" charset="-122"/>
              </a:rPr>
              <a:t>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a:t>
            </a:r>
            <a:r>
              <a:rPr lang="zh-CN" altLang="en-US" sz="2000" b="1" dirty="0" smtClean="0">
                <a:latin typeface="微软雅黑" pitchFamily="34" charset="-122"/>
                <a:ea typeface="微软雅黑" pitchFamily="34" charset="-122"/>
              </a:rPr>
              <a:t>把 </a:t>
            </a:r>
            <a:r>
              <a:rPr lang="en-US" altLang="zh-CN" sz="2000" b="1" dirty="0" smtClean="0">
                <a:latin typeface="微软雅黑" pitchFamily="34" charset="-122"/>
                <a:ea typeface="微软雅黑" pitchFamily="34" charset="-122"/>
              </a:rPr>
              <a:t>1983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作为互联网的诞生时间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ARPANET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xmlns="">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a:t>
            </a:r>
            <a:r>
              <a:rPr lang="zh-CN" altLang="en-US" sz="2000" b="1" dirty="0" smtClean="0">
                <a:latin typeface="微软雅黑" pitchFamily="34" charset="-122"/>
                <a:ea typeface="微软雅黑" pitchFamily="34" charset="-122"/>
              </a:rPr>
              <a:t>多层次 </a:t>
            </a:r>
            <a:r>
              <a:rPr lang="en-US" altLang="zh-CN" sz="2000" b="1" dirty="0" smtClean="0">
                <a:latin typeface="微软雅黑" pitchFamily="34" charset="-122"/>
                <a:ea typeface="微软雅黑" pitchFamily="34" charset="-122"/>
              </a:rPr>
              <a:t>ISP </a:t>
            </a:r>
            <a:r>
              <a:rPr lang="zh-CN" altLang="en-US" sz="2000" b="1" dirty="0" smtClean="0">
                <a:latin typeface="微软雅黑" pitchFamily="34" charset="-122"/>
                <a:ea typeface="微软雅黑" pitchFamily="34" charset="-122"/>
              </a:rPr>
              <a:t>结构</a:t>
            </a:r>
            <a:r>
              <a:rPr lang="zh-CN" altLang="en-US" sz="2000" b="1" dirty="0">
                <a:latin typeface="微软雅黑" pitchFamily="34" charset="-122"/>
                <a:ea typeface="微软雅黑" pitchFamily="34" charset="-122"/>
              </a:rPr>
              <a:t>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a:t>
            </a:r>
            <a:r>
              <a:rPr lang="zh-CN" altLang="en-US" sz="2000" b="1" dirty="0" smtClean="0">
                <a:solidFill>
                  <a:srgbClr val="0000FF"/>
                </a:solidFill>
                <a:latin typeface="微软雅黑" pitchFamily="34" charset="-122"/>
                <a:ea typeface="微软雅黑" pitchFamily="34" charset="-122"/>
              </a:rPr>
              <a:t>者 </a:t>
            </a:r>
            <a:r>
              <a:rPr lang="en-US" altLang="zh-CN" sz="2000" b="1" dirty="0" smtClean="0">
                <a:solidFill>
                  <a:srgbClr val="0000FF"/>
                </a:solidFill>
                <a:latin typeface="微软雅黑" pitchFamily="34" charset="-122"/>
                <a:ea typeface="微软雅黑" pitchFamily="34" charset="-122"/>
              </a:rPr>
              <a:t>ISP </a:t>
            </a:r>
            <a:r>
              <a:rPr lang="en-US" altLang="zh-CN" sz="2000" b="1" dirty="0" smtClean="0">
                <a:latin typeface="微软雅黑" pitchFamily="34" charset="-122"/>
                <a:ea typeface="微软雅黑" pitchFamily="34" charset="-122"/>
              </a:rPr>
              <a:t>(Internet </a:t>
            </a:r>
            <a:r>
              <a:rPr lang="en-US" altLang="zh-CN" sz="2000" b="1" dirty="0">
                <a:latin typeface="微软雅黑" pitchFamily="34" charset="-122"/>
                <a:ea typeface="微软雅黑" pitchFamily="34" charset="-122"/>
              </a:rPr>
              <a:t>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a:t>
            </a:r>
            <a:r>
              <a:rPr lang="zh-CN" altLang="zh-CN"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交纳</a:t>
            </a:r>
            <a:r>
              <a:rPr lang="zh-CN" altLang="zh-CN" sz="2000" b="1" dirty="0">
                <a:latin typeface="微软雅黑" pitchFamily="34" charset="-122"/>
                <a:ea typeface="微软雅黑" pitchFamily="34" charset="-122"/>
              </a:rPr>
              <a:t>规定的费用，就可</a:t>
            </a:r>
            <a:r>
              <a:rPr lang="zh-CN" altLang="en-US" sz="2000" b="1" dirty="0">
                <a:latin typeface="微软雅黑" pitchFamily="34" charset="-122"/>
                <a:ea typeface="微软雅黑" pitchFamily="34" charset="-122"/>
              </a:rPr>
              <a:t>从</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获取</a:t>
            </a:r>
            <a:r>
              <a:rPr lang="zh-CN" altLang="zh-CN" sz="2000" b="1" dirty="0">
                <a:latin typeface="微软雅黑" pitchFamily="34" charset="-122"/>
                <a:ea typeface="微软雅黑" pitchFamily="34" charset="-122"/>
              </a:rPr>
              <a:t>所</a:t>
            </a:r>
            <a:r>
              <a:rPr lang="zh-CN" altLang="zh-CN" sz="2000" b="1" dirty="0" smtClean="0">
                <a:latin typeface="微软雅黑" pitchFamily="34" charset="-122"/>
                <a:ea typeface="微软雅黑" pitchFamily="34" charset="-122"/>
              </a:rPr>
              <a:t>需</a:t>
            </a:r>
            <a:r>
              <a:rPr lang="en-US" altLang="zh-CN" sz="2000" b="1" dirty="0" smtClean="0">
                <a:latin typeface="微软雅黑" pitchFamily="34" charset="-122"/>
                <a:ea typeface="微软雅黑" pitchFamily="34" charset="-122"/>
              </a:rPr>
              <a:t> IP </a:t>
            </a:r>
            <a:r>
              <a:rPr lang="zh-CN" altLang="zh-CN" sz="2000" b="1" dirty="0" smtClean="0">
                <a:latin typeface="微软雅黑" pitchFamily="34" charset="-122"/>
                <a:ea typeface="微软雅黑" pitchFamily="34" charset="-122"/>
              </a:rPr>
              <a:t>地址</a:t>
            </a:r>
            <a:r>
              <a:rPr lang="zh-CN" altLang="zh-CN" sz="2000" b="1" dirty="0">
                <a:latin typeface="微软雅黑" pitchFamily="34" charset="-122"/>
                <a:ea typeface="微软雅黑" pitchFamily="34" charset="-122"/>
              </a:rPr>
              <a:t>的使用权，并可通过</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接入</a:t>
            </a:r>
            <a:r>
              <a:rPr lang="zh-CN" altLang="zh-CN" sz="2000" b="1" dirty="0">
                <a:latin typeface="微软雅黑" pitchFamily="34" charset="-122"/>
                <a:ea typeface="微软雅黑" pitchFamily="34" charset="-122"/>
              </a:rPr>
              <a:t>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smtClean="0">
                <a:latin typeface="微软雅黑" pitchFamily="34" charset="-122"/>
                <a:ea typeface="微软雅黑" pitchFamily="34" charset="-122"/>
              </a:rPr>
              <a:t>ISP </a:t>
            </a:r>
            <a:r>
              <a:rPr lang="zh-CN" altLang="zh-CN" sz="2000" b="1" dirty="0" smtClean="0">
                <a:latin typeface="微软雅黑" pitchFamily="34" charset="-122"/>
                <a:ea typeface="微软雅黑" pitchFamily="34" charset="-122"/>
              </a:rPr>
              <a:t>也</a:t>
            </a:r>
            <a:r>
              <a:rPr lang="zh-CN" altLang="zh-CN" sz="2000" b="1" dirty="0">
                <a:latin typeface="微软雅黑" pitchFamily="34" charset="-122"/>
                <a:ea typeface="微软雅黑" pitchFamily="34" charset="-122"/>
              </a:rPr>
              <a:t>分成为</a:t>
            </a:r>
            <a:r>
              <a:rPr lang="zh-CN" altLang="zh-CN" sz="2000" b="1" dirty="0">
                <a:solidFill>
                  <a:srgbClr val="0000FF"/>
                </a:solidFill>
                <a:latin typeface="微软雅黑" pitchFamily="34" charset="-122"/>
                <a:ea typeface="微软雅黑" pitchFamily="34" charset="-122"/>
              </a:rPr>
              <a:t>不同层次</a:t>
            </a:r>
            <a:r>
              <a:rPr lang="zh-CN" altLang="zh-CN" sz="2000" b="1" dirty="0" smtClean="0">
                <a:solidFill>
                  <a:srgbClr val="0000FF"/>
                </a:solidFill>
                <a:latin typeface="微软雅黑" pitchFamily="34" charset="-122"/>
                <a:ea typeface="微软雅黑" pitchFamily="34" charset="-122"/>
              </a:rPr>
              <a:t>的</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主干</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地区</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smtClean="0">
                <a:solidFill>
                  <a:srgbClr val="0000FF"/>
                </a:solidFill>
                <a:latin typeface="微软雅黑" pitchFamily="34" charset="-122"/>
                <a:ea typeface="微软雅黑" pitchFamily="34" charset="-122"/>
              </a:rPr>
              <a:t>本地</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xmlns=""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a:ex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B</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1600" b="1" dirty="0" smtClean="0">
                <a:solidFill>
                  <a:srgbClr val="0000FF"/>
                </a:solidFill>
                <a:latin typeface="微软雅黑" pitchFamily="34" charset="-122"/>
                <a:ea typeface="微软雅黑" pitchFamily="34" charset="-122"/>
              </a:rPr>
              <a:t>到 </a:t>
            </a:r>
            <a:r>
              <a:rPr lang="en-US" altLang="zh-CN" sz="1600" b="1" dirty="0" smtClean="0">
                <a:solidFill>
                  <a:srgbClr val="0000FF"/>
                </a:solidFill>
                <a:latin typeface="微软雅黑" pitchFamily="34" charset="-122"/>
                <a:ea typeface="微软雅黑" pitchFamily="34" charset="-122"/>
              </a:rPr>
              <a:t>2016 </a:t>
            </a:r>
            <a:r>
              <a:rPr lang="zh-CN" altLang="zh-CN" sz="1600" b="1" dirty="0" smtClean="0">
                <a:solidFill>
                  <a:srgbClr val="0000FF"/>
                </a:solidFill>
                <a:latin typeface="微软雅黑" pitchFamily="34" charset="-122"/>
                <a:ea typeface="微软雅黑" pitchFamily="34" charset="-122"/>
              </a:rPr>
              <a:t>年</a:t>
            </a:r>
            <a:r>
              <a:rPr lang="en-US" altLang="zh-CN" sz="1600" b="1" dirty="0" smtClean="0">
                <a:solidFill>
                  <a:srgbClr val="0000FF"/>
                </a:solidFill>
                <a:latin typeface="微软雅黑" pitchFamily="34" charset="-122"/>
                <a:ea typeface="微软雅黑" pitchFamily="34" charset="-122"/>
              </a:rPr>
              <a:t> 3 </a:t>
            </a:r>
            <a:r>
              <a:rPr lang="zh-CN" altLang="zh-CN" sz="1600" b="1" dirty="0" smtClean="0">
                <a:solidFill>
                  <a:srgbClr val="0000FF"/>
                </a:solidFill>
                <a:latin typeface="微软雅黑" pitchFamily="34" charset="-122"/>
                <a:ea typeface="微软雅黑" pitchFamily="34" charset="-122"/>
              </a:rPr>
              <a:t>月</a:t>
            </a:r>
            <a:r>
              <a:rPr lang="zh-CN" altLang="zh-CN" sz="1600" b="1" dirty="0">
                <a:solidFill>
                  <a:srgbClr val="0000FF"/>
                </a:solidFill>
                <a:latin typeface="微软雅黑" pitchFamily="34" charset="-122"/>
                <a:ea typeface="微软雅黑" pitchFamily="34" charset="-122"/>
              </a:rPr>
              <a:t>，全球已经</a:t>
            </a:r>
            <a:r>
              <a:rPr lang="zh-CN" altLang="zh-CN" sz="1600" b="1" dirty="0" smtClean="0">
                <a:solidFill>
                  <a:srgbClr val="0000FF"/>
                </a:solidFill>
                <a:latin typeface="微软雅黑" pitchFamily="34" charset="-122"/>
                <a:ea typeface="微软雅黑" pitchFamily="34" charset="-122"/>
              </a:rPr>
              <a:t>有</a:t>
            </a:r>
            <a:r>
              <a:rPr lang="en-US" altLang="zh-CN" sz="1600" b="1" dirty="0" smtClean="0">
                <a:solidFill>
                  <a:srgbClr val="0000FF"/>
                </a:solidFill>
                <a:latin typeface="微软雅黑" pitchFamily="34" charset="-122"/>
                <a:ea typeface="微软雅黑" pitchFamily="34" charset="-122"/>
              </a:rPr>
              <a:t> 226 </a:t>
            </a:r>
            <a:r>
              <a:rPr lang="zh-CN" altLang="zh-CN" sz="1600" b="1" dirty="0" smtClean="0">
                <a:solidFill>
                  <a:srgbClr val="0000FF"/>
                </a:solidFill>
                <a:latin typeface="微软雅黑" pitchFamily="34" charset="-122"/>
                <a:ea typeface="微软雅黑" pitchFamily="34" charset="-122"/>
              </a:rPr>
              <a:t>个</a:t>
            </a:r>
            <a:r>
              <a:rPr lang="en-US" altLang="zh-CN" sz="1600" b="1" dirty="0" smtClean="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a:t>
            </a:r>
            <a:r>
              <a:rPr lang="zh-CN" altLang="zh-CN" sz="1600" b="1" dirty="0" smtClean="0">
                <a:solidFill>
                  <a:srgbClr val="0000FF"/>
                </a:solidFill>
                <a:latin typeface="微软雅黑" pitchFamily="34" charset="-122"/>
                <a:ea typeface="微软雅黑" pitchFamily="34" charset="-122"/>
              </a:rPr>
              <a:t>在</a:t>
            </a:r>
            <a:r>
              <a:rPr lang="en-US" altLang="zh-CN" sz="1600" b="1" dirty="0" smtClean="0">
                <a:solidFill>
                  <a:srgbClr val="0000FF"/>
                </a:solidFill>
                <a:latin typeface="微软雅黑" pitchFamily="34" charset="-122"/>
                <a:ea typeface="微软雅黑" pitchFamily="34" charset="-122"/>
              </a:rPr>
              <a:t> 172 </a:t>
            </a:r>
            <a:r>
              <a:rPr lang="zh-CN" altLang="zh-CN" sz="1600" b="1" dirty="0" smtClean="0">
                <a:solidFill>
                  <a:srgbClr val="0000FF"/>
                </a:solidFill>
                <a:latin typeface="微软雅黑" pitchFamily="34" charset="-122"/>
                <a:ea typeface="微软雅黑" pitchFamily="34" charset="-122"/>
              </a:rPr>
              <a:t>个</a:t>
            </a:r>
            <a:r>
              <a:rPr lang="zh-CN" altLang="zh-CN" sz="1600" b="1" dirty="0">
                <a:solidFill>
                  <a:srgbClr val="0000FF"/>
                </a:solidFill>
                <a:latin typeface="微软雅黑" pitchFamily="34" charset="-122"/>
                <a:ea typeface="微软雅黑" pitchFamily="34" charset="-122"/>
              </a:rPr>
              <a:t>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xmlns=""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xmlns="" val="4208845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smtClean="0">
                <a:latin typeface="微软雅黑" pitchFamily="34" charset="-122"/>
                <a:ea typeface="微软雅黑" pitchFamily="34" charset="-122"/>
              </a:rPr>
              <a:t>从</a:t>
            </a:r>
            <a:r>
              <a:rPr lang="en-US" altLang="zh-CN" sz="2000" b="1" dirty="0" smtClean="0">
                <a:latin typeface="微软雅黑" pitchFamily="34" charset="-122"/>
                <a:ea typeface="微软雅黑" pitchFamily="34" charset="-122"/>
              </a:rPr>
              <a:t> 1993 </a:t>
            </a:r>
            <a:r>
              <a:rPr lang="zh-CN" altLang="zh-CN" sz="2000" b="1" dirty="0" smtClean="0">
                <a:latin typeface="微软雅黑" pitchFamily="34" charset="-122"/>
                <a:ea typeface="微软雅黑" pitchFamily="34" charset="-122"/>
              </a:rPr>
              <a:t>年至</a:t>
            </a:r>
            <a:r>
              <a:rPr lang="en-US" altLang="zh-CN" sz="2000" b="1" dirty="0" smtClean="0">
                <a:latin typeface="微软雅黑" pitchFamily="34" charset="-122"/>
                <a:ea typeface="微软雅黑" pitchFamily="34" charset="-122"/>
              </a:rPr>
              <a:t> 2016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2005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互联网的用户数超过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10 </a:t>
            </a:r>
            <a:r>
              <a:rPr lang="zh-CN" altLang="zh-CN" sz="2000" b="1" dirty="0" smtClean="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20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，而</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2014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已接近</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30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xmlns=""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zh-CN" sz="1400" b="1" dirty="0" smtClean="0">
                <a:solidFill>
                  <a:srgbClr val="0000FF"/>
                </a:solidFill>
                <a:latin typeface="微软雅黑" pitchFamily="34" charset="-122"/>
                <a:ea typeface="微软雅黑" pitchFamily="34" charset="-122"/>
              </a:rPr>
              <a:t>1993 </a:t>
            </a:r>
            <a:r>
              <a:rPr lang="zh-CN" altLang="zh-CN" sz="1400" b="1" dirty="0" smtClean="0">
                <a:solidFill>
                  <a:srgbClr val="0000FF"/>
                </a:solidFill>
                <a:latin typeface="微软雅黑" pitchFamily="34" charset="-122"/>
                <a:ea typeface="微软雅黑" pitchFamily="34" charset="-122"/>
              </a:rPr>
              <a:t>年至</a:t>
            </a:r>
            <a:r>
              <a:rPr lang="en-US" altLang="zh-CN" sz="1400" b="1" dirty="0" smtClean="0">
                <a:solidFill>
                  <a:srgbClr val="0000FF"/>
                </a:solidFill>
                <a:latin typeface="微软雅黑" pitchFamily="34" charset="-122"/>
                <a:ea typeface="微软雅黑" pitchFamily="34" charset="-122"/>
              </a:rPr>
              <a:t> 2016 </a:t>
            </a:r>
            <a:r>
              <a:rPr lang="zh-CN" altLang="zh-CN" sz="1400" b="1" dirty="0" smtClean="0">
                <a:solidFill>
                  <a:srgbClr val="0000FF"/>
                </a:solidFill>
                <a:latin typeface="微软雅黑" pitchFamily="34" charset="-122"/>
                <a:ea typeface="微软雅黑" pitchFamily="34" charset="-122"/>
              </a:rPr>
              <a:t>年</a:t>
            </a:r>
            <a:r>
              <a:rPr lang="zh-CN" altLang="zh-CN" sz="1400" b="1" dirty="0">
                <a:solidFill>
                  <a:srgbClr val="0000FF"/>
                </a:solidFill>
                <a:latin typeface="微软雅黑" pitchFamily="34" charset="-122"/>
                <a:ea typeface="微软雅黑" pitchFamily="34" charset="-122"/>
              </a:rPr>
              <a:t>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a:t>
            </a:r>
            <a:r>
              <a:rPr lang="zh-CN" altLang="en-US" sz="1600" b="1" dirty="0" smtClean="0">
                <a:latin typeface="微软雅黑" pitchFamily="34" charset="-122"/>
                <a:ea typeface="微软雅黑" pitchFamily="34" charset="-122"/>
              </a:rPr>
              <a:t>到 </a:t>
            </a:r>
            <a:r>
              <a:rPr lang="en-US" altLang="zh-CN" sz="1600" b="1" dirty="0" smtClean="0">
                <a:latin typeface="微软雅黑" pitchFamily="34" charset="-122"/>
                <a:ea typeface="微软雅黑" pitchFamily="34" charset="-122"/>
              </a:rPr>
              <a:t>2005 </a:t>
            </a: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a:t>
            </a:r>
          </a:p>
        </p:txBody>
      </p:sp>
      <p:graphicFrame>
        <p:nvGraphicFramePr>
          <p:cNvPr id="5" name="Group 179"/>
          <p:cNvGraphicFramePr>
            <a:graphicFrameLocks/>
          </p:cNvGraphicFramePr>
          <p:nvPr>
            <p:extLst>
              <p:ext uri="{D42A27DB-BD31-4B8C-83A1-F6EECF244321}">
                <p14:modId xmlns:p14="http://schemas.microsoft.com/office/powerpoint/2010/main" xmlns="" val="2257799266"/>
              </p:ext>
            </p:extLst>
          </p:nvPr>
        </p:nvGraphicFramePr>
        <p:xfrm>
          <a:off x="609600" y="1798638"/>
          <a:ext cx="7996237" cy="2125661"/>
        </p:xfrm>
        <a:graphic>
          <a:graphicData uri="http://schemas.openxmlformats.org/drawingml/2006/table">
            <a:tbl>
              <a:tblPr/>
              <a:tblGrid>
                <a:gridCol w="1221647"/>
                <a:gridCol w="1419967"/>
                <a:gridCol w="1423933"/>
                <a:gridCol w="1491362"/>
                <a:gridCol w="2439328"/>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bl>
          </a:graphicData>
        </a:graphic>
      </p:graphicFrame>
    </p:spTree>
    <p:extLst>
      <p:ext uri="{BB962C8B-B14F-4D97-AF65-F5344CB8AC3E}">
        <p14:creationId xmlns:p14="http://schemas.microsoft.com/office/powerpoint/2010/main" xmlns="" val="1294271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dirty="0" smtClean="0">
                <a:solidFill>
                  <a:srgbClr val="FFFF00"/>
                </a:solidFill>
                <a:latin typeface="微软雅黑" pitchFamily="34" charset="-122"/>
                <a:ea typeface="微软雅黑" pitchFamily="34" charset="-122"/>
              </a:rPr>
              <a:t>1.1</a:t>
            </a:r>
            <a:endParaRPr lang="fr-FR" altLang="zh-CN" sz="2000" b="1" dirty="0">
              <a:solidFill>
                <a:srgbClr val="FFFF00"/>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032654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xmlns=""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xmlns=""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a:t>
              </a:r>
              <a:r>
                <a:rPr kumimoji="1" lang="zh-CN" altLang="en-US" sz="1400" b="1" dirty="0" smtClean="0">
                  <a:solidFill>
                    <a:srgbClr val="0000FF"/>
                  </a:solidFill>
                  <a:latin typeface="微软雅黑" pitchFamily="34" charset="-122"/>
                  <a:ea typeface="微软雅黑" pitchFamily="34" charset="-122"/>
                </a:rPr>
                <a:t>委员会 </a:t>
              </a:r>
              <a:r>
                <a:rPr kumimoji="1" lang="en-US" altLang="zh-CN" sz="1400" b="1" dirty="0" smtClean="0">
                  <a:solidFill>
                    <a:srgbClr val="0000FF"/>
                  </a:solidFill>
                  <a:latin typeface="微软雅黑" pitchFamily="34" charset="-122"/>
                  <a:ea typeface="微软雅黑" pitchFamily="34" charset="-122"/>
                </a:rPr>
                <a:t>IAB </a:t>
              </a:r>
              <a:endParaRPr kumimoji="1" lang="en-US" altLang="zh-CN" sz="1400" b="1" dirty="0">
                <a:solidFill>
                  <a:srgbClr val="0000FF"/>
                </a:solidFill>
                <a:latin typeface="微软雅黑" pitchFamily="34" charset="-122"/>
                <a:ea typeface="微软雅黑" pitchFamily="34" charset="-122"/>
              </a:endParaRP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xmlns=""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a:t>
            </a:r>
            <a:r>
              <a:rPr lang="zh-CN" altLang="zh-CN" sz="2000" b="1" dirty="0" smtClean="0">
                <a:solidFill>
                  <a:schemeClr val="bg1"/>
                </a:solidFill>
                <a:ea typeface="微软雅黑" pitchFamily="34" charset="-122"/>
              </a:rPr>
              <a:t>经过</a:t>
            </a:r>
            <a:r>
              <a:rPr lang="zh-CN" altLang="en-US" sz="2000" b="1" dirty="0">
                <a:solidFill>
                  <a:schemeClr val="bg1"/>
                </a:solidFill>
                <a:ea typeface="微软雅黑" pitchFamily="34" charset="-122"/>
              </a:rPr>
              <a:t>的</a:t>
            </a:r>
            <a:r>
              <a:rPr lang="zh-CN" altLang="zh-CN" sz="2000" b="1" dirty="0" smtClean="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smtClean="0">
                <a:solidFill>
                  <a:srgbClr val="FFC000"/>
                </a:solidFill>
                <a:ea typeface="微软雅黑" pitchFamily="34" charset="-122"/>
              </a:rPr>
              <a:t>不是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smtClean="0">
                <a:solidFill>
                  <a:srgbClr val="FFC000"/>
                </a:solidFill>
                <a:latin typeface="微软雅黑" pitchFamily="34" charset="-122"/>
                <a:ea typeface="微软雅黑" pitchFamily="34" charset="-122"/>
              </a:rPr>
              <a:t>成为</a:t>
            </a:r>
            <a:r>
              <a:rPr lang="zh-CN" alt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a:t>
            </a:r>
            <a:r>
              <a:rPr lang="zh-CN" altLang="zh-CN" b="1" dirty="0" smtClean="0">
                <a:solidFill>
                  <a:schemeClr val="bg1"/>
                </a:solidFill>
                <a:latin typeface="微软雅黑" pitchFamily="34" charset="-122"/>
                <a:ea typeface="微软雅黑" pitchFamily="34" charset="-122"/>
              </a:rPr>
              <a:t>编号</a:t>
            </a:r>
            <a:r>
              <a:rPr lang="en-US" altLang="zh-CN" b="1" dirty="0" smtClean="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a:t>
            </a:r>
            <a:r>
              <a:rPr lang="zh-CN" altLang="zh-CN" b="1" dirty="0" smtClean="0">
                <a:solidFill>
                  <a:schemeClr val="bg1"/>
                </a:solidFill>
                <a:latin typeface="微软雅黑" pitchFamily="34" charset="-122"/>
                <a:ea typeface="微软雅黑" pitchFamily="34" charset="-122"/>
              </a:rPr>
              <a:t>个</a:t>
            </a:r>
            <a:r>
              <a:rPr lang="en-US" altLang="zh-CN" b="1" dirty="0" smtClean="0">
                <a:solidFill>
                  <a:schemeClr val="bg1"/>
                </a:solidFill>
                <a:latin typeface="微软雅黑" pitchFamily="34" charset="-122"/>
                <a:ea typeface="微软雅黑" pitchFamily="34" charset="-122"/>
              </a:rPr>
              <a:t> RFC </a:t>
            </a:r>
            <a:r>
              <a:rPr lang="zh-CN" altLang="zh-CN" b="1" dirty="0" smtClean="0">
                <a:solidFill>
                  <a:schemeClr val="bg1"/>
                </a:solidFill>
                <a:latin typeface="微软雅黑" pitchFamily="34" charset="-122"/>
                <a:ea typeface="微软雅黑" pitchFamily="34" charset="-122"/>
              </a:rPr>
              <a:t>文档</a:t>
            </a:r>
            <a:r>
              <a:rPr lang="zh-CN" altLang="zh-CN" b="1" dirty="0">
                <a:solidFill>
                  <a:schemeClr val="bg1"/>
                </a:solidFill>
                <a:latin typeface="微软雅黑" pitchFamily="34" charset="-122"/>
                <a:ea typeface="微软雅黑" pitchFamily="34" charset="-122"/>
              </a:rPr>
              <a:t>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之前要经过三个阶段</a:t>
            </a:r>
            <a:endParaRPr lang="zh-CN" altLang="en-US" sz="2000" b="1" dirty="0">
              <a:latin typeface="微软雅黑" pitchFamily="34" charset="-122"/>
              <a:ea typeface="微软雅黑" pitchFamily="34" charset="-122"/>
            </a:endParaRP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现在简化为二个阶段：建议</a:t>
            </a:r>
            <a:r>
              <a:rPr lang="zh-CN" altLang="en-US" sz="2000" b="1" dirty="0">
                <a:latin typeface="微软雅黑" pitchFamily="34" charset="-122"/>
                <a:ea typeface="微软雅黑" pitchFamily="34" charset="-122"/>
              </a:rPr>
              <a:t>标准，</a:t>
            </a:r>
            <a:r>
              <a:rPr lang="zh-CN" altLang="en-US" sz="2000" b="1" dirty="0" smtClean="0">
                <a:latin typeface="微软雅黑" pitchFamily="34" charset="-122"/>
                <a:ea typeface="微软雅黑" pitchFamily="34" charset="-122"/>
              </a:rPr>
              <a:t>互联网标准。</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a:t>
            </a:r>
            <a:r>
              <a:rPr lang="zh-CN" altLang="zh-CN" sz="2000" b="1" dirty="0" smtClean="0">
                <a:latin typeface="微软雅黑" pitchFamily="34" charset="-122"/>
                <a:ea typeface="微软雅黑" pitchFamily="34" charset="-122"/>
              </a:rPr>
              <a:t>两种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zh-CN" sz="2000" b="1" dirty="0">
                <a:latin typeface="微软雅黑" pitchFamily="34" charset="-122"/>
                <a:ea typeface="微软雅黑" pitchFamily="34" charset="-122"/>
              </a:rPr>
              <a:t>外，还有三</a:t>
            </a:r>
            <a:r>
              <a:rPr lang="zh-CN" altLang="zh-CN" sz="2000" b="1" dirty="0" smtClean="0">
                <a:latin typeface="微软雅黑" pitchFamily="34" charset="-122"/>
                <a:ea typeface="微软雅黑" pitchFamily="34" charset="-122"/>
              </a:rPr>
              <a:t>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历史</a:t>
            </a:r>
            <a:r>
              <a:rPr lang="zh-CN" altLang="zh-CN" sz="2000" b="1" dirty="0">
                <a:latin typeface="微软雅黑" pitchFamily="34" charset="-122"/>
                <a:ea typeface="微软雅黑" pitchFamily="34" charset="-122"/>
              </a:rPr>
              <a:t>的、实验的和提供信息</a:t>
            </a:r>
            <a:r>
              <a:rPr lang="zh-CN" altLang="zh-CN"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xmlns="" w="9525">
                  <a:solidFill>
                    <a:srgbClr val="333399"/>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xmlns="">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xmlns="">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xmlns="">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1.3  </a:t>
            </a:r>
            <a:r>
              <a:rPr lang="zh-CN" altLang="en-US" sz="2400" b="1" dirty="0" smtClean="0">
                <a:solidFill>
                  <a:schemeClr val="bg1"/>
                </a:solidFill>
                <a:latin typeface="微软雅黑" pitchFamily="34" charset="-122"/>
                <a:ea typeface="微软雅黑" pitchFamily="34" charset="-122"/>
              </a:rPr>
              <a:t>互联网</a:t>
            </a:r>
            <a:r>
              <a:rPr lang="zh-CN" altLang="en-US" sz="2400" b="1" dirty="0">
                <a:solidFill>
                  <a:schemeClr val="bg1"/>
                </a:solidFill>
                <a:latin typeface="微软雅黑" pitchFamily="34" charset="-122"/>
                <a:ea typeface="微软雅黑" pitchFamily="34" charset="-122"/>
              </a:rPr>
              <a:t>的组成</a:t>
            </a:r>
          </a:p>
        </p:txBody>
      </p:sp>
    </p:spTree>
    <p:extLst>
      <p:ext uri="{BB962C8B-B14F-4D97-AF65-F5344CB8AC3E}">
        <p14:creationId xmlns:p14="http://schemas.microsoft.com/office/powerpoint/2010/main" xmlns="" val="13033807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a:t>
            </a:r>
            <a:r>
              <a:rPr lang="zh-CN" altLang="zh-CN" sz="2000" b="1" dirty="0" smtClean="0">
                <a:solidFill>
                  <a:srgbClr val="0000FF"/>
                </a:solidFill>
                <a:latin typeface="微软雅黑" panose="020B0503020204020204" pitchFamily="34" charset="-122"/>
                <a:ea typeface="微软雅黑" panose="020B0503020204020204" pitchFamily="34" charset="-122"/>
              </a:rPr>
              <a:t>差别</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a:t>
            </a:r>
            <a:r>
              <a:rPr lang="zh-CN" altLang="zh-CN"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手机</a:t>
              </a:r>
              <a:endParaRPr kumimoji="1" lang="zh-CN" altLang="en-US" sz="1200" b="1" dirty="0">
                <a:solidFill>
                  <a:srgbClr val="0000FF"/>
                </a:solidFill>
                <a:latin typeface="Times New Roman" pitchFamily="18" charset="0"/>
                <a:ea typeface="微软雅黑" pitchFamily="34" charset="-122"/>
              </a:endParaRP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91327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主机 </a:t>
            </a:r>
            <a:r>
              <a:rPr lang="en-US" altLang="zh-CN" sz="2000" b="1" dirty="0" smtClean="0">
                <a:latin typeface="微软雅黑" panose="020B0503020204020204" pitchFamily="34" charset="-122"/>
                <a:ea typeface="微软雅黑" panose="020B0503020204020204" pitchFamily="34" charset="-122"/>
              </a:rPr>
              <a:t>A </a:t>
            </a:r>
            <a:r>
              <a:rPr lang="zh-CN" altLang="en-US" sz="2000" b="1" dirty="0" smtClean="0">
                <a:latin typeface="微软雅黑" panose="020B0503020204020204" pitchFamily="34" charset="-122"/>
                <a:ea typeface="微软雅黑" panose="020B0503020204020204" pitchFamily="34" charset="-122"/>
              </a:rPr>
              <a:t>和主机 </a:t>
            </a:r>
            <a:r>
              <a:rPr lang="en-US" altLang="zh-CN" sz="2000" b="1" dirty="0" smtClean="0">
                <a:latin typeface="微软雅黑" panose="020B0503020204020204" pitchFamily="34" charset="-122"/>
                <a:ea typeface="微软雅黑" panose="020B0503020204020204" pitchFamily="34" charset="-122"/>
              </a:rPr>
              <a:t>B </a:t>
            </a:r>
            <a:r>
              <a:rPr lang="zh-CN" altLang="en-US" sz="2000" b="1" dirty="0" smtClean="0">
                <a:latin typeface="微软雅黑" panose="020B0503020204020204" pitchFamily="34" charset="-122"/>
                <a:ea typeface="微软雅黑" panose="020B0503020204020204" pitchFamily="34" charset="-122"/>
              </a:rPr>
              <a:t>进行</a:t>
            </a:r>
            <a:r>
              <a:rPr lang="zh-CN" altLang="en-US" sz="2000" b="1" dirty="0">
                <a:latin typeface="微软雅黑" panose="020B0503020204020204" pitchFamily="34" charset="-122"/>
                <a:ea typeface="微软雅黑" panose="020B0503020204020204" pitchFamily="34" charset="-122"/>
              </a:rPr>
              <a:t>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A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的某个程序和运行在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B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Client/Server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smtClean="0">
                <a:solidFill>
                  <a:schemeClr val="bg1"/>
                </a:solidFill>
                <a:latin typeface="微软雅黑" panose="020B0503020204020204" pitchFamily="34" charset="-122"/>
                <a:ea typeface="微软雅黑" panose="020B0503020204020204" pitchFamily="34" charset="-122"/>
              </a:rPr>
              <a:t>Peer </a:t>
            </a:r>
            <a:r>
              <a:rPr lang="zh-CN" altLang="en-US" b="1" dirty="0" smtClean="0">
                <a:solidFill>
                  <a:schemeClr val="bg1"/>
                </a:solidFill>
                <a:latin typeface="微软雅黑" panose="020B0503020204020204" pitchFamily="34" charset="-122"/>
                <a:ea typeface="微软雅黑" panose="020B0503020204020204" pitchFamily="34" charset="-122"/>
              </a:rPr>
              <a:t>方式 </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P2P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xmlns=""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smtClean="0">
                <a:solidFill>
                  <a:schemeClr val="bg1"/>
                </a:solidFill>
                <a:latin typeface="微软雅黑" pitchFamily="34" charset="-122"/>
                <a:ea typeface="微软雅黑" pitchFamily="34" charset="-122"/>
              </a:rPr>
              <a:t>计算机</a:t>
            </a:r>
            <a:r>
              <a:rPr lang="zh-CN" altLang="en-US" sz="2400" b="1" dirty="0">
                <a:solidFill>
                  <a:schemeClr val="bg1"/>
                </a:solidFill>
                <a:latin typeface="微软雅黑" pitchFamily="34" charset="-122"/>
                <a:ea typeface="微软雅黑" pitchFamily="34" charset="-122"/>
              </a:rPr>
              <a:t>和网络已经成为</a:t>
            </a:r>
            <a:r>
              <a:rPr lang="zh-CN" altLang="en-US" sz="2400" b="1" dirty="0" smtClean="0">
                <a:solidFill>
                  <a:schemeClr val="bg1"/>
                </a:solidFill>
                <a:latin typeface="微软雅黑" pitchFamily="34" charset="-122"/>
                <a:ea typeface="微软雅黑" pitchFamily="34" charset="-122"/>
              </a:rPr>
              <a:t>当今信息</a:t>
            </a:r>
            <a:r>
              <a:rPr lang="zh-CN" altLang="en-US" sz="2400" b="1" dirty="0">
                <a:solidFill>
                  <a:schemeClr val="bg1"/>
                </a:solidFill>
                <a:latin typeface="微软雅黑" pitchFamily="34" charset="-122"/>
                <a:ea typeface="微软雅黑" pitchFamily="34" charset="-122"/>
              </a:rPr>
              <a:t>时代的</a:t>
            </a:r>
            <a:r>
              <a:rPr lang="zh-CN" altLang="en-US" sz="2400" b="1" dirty="0" smtClean="0">
                <a:solidFill>
                  <a:schemeClr val="bg1"/>
                </a:solidFill>
                <a:latin typeface="微软雅黑" pitchFamily="34" charset="-122"/>
                <a:ea typeface="微软雅黑" pitchFamily="34" charset="-122"/>
              </a:rPr>
              <a:t>核心</a:t>
            </a:r>
            <a:r>
              <a:rPr lang="zh-CN" altLang="en-US" sz="2400" b="1" dirty="0">
                <a:solidFill>
                  <a:schemeClr val="bg1"/>
                </a:solidFill>
                <a:latin typeface="微软雅黑" pitchFamily="34" charset="-122"/>
                <a:ea typeface="微软雅黑" pitchFamily="34" charset="-122"/>
              </a:rPr>
              <a:t>，</a:t>
            </a:r>
            <a:endParaRPr lang="en-US" altLang="zh-CN" sz="2400" b="1" dirty="0" smtClean="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a:t>
            </a:r>
            <a:r>
              <a:rPr lang="zh-CN" altLang="en-US" sz="2400" b="1" dirty="0" smtClean="0">
                <a:solidFill>
                  <a:schemeClr val="bg1"/>
                </a:solidFill>
                <a:latin typeface="微软雅黑" pitchFamily="34" charset="-122"/>
                <a:ea typeface="微软雅黑" pitchFamily="34" charset="-122"/>
              </a:rPr>
              <a:t>基础。</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6978405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smtClean="0">
                <a:solidFill>
                  <a:srgbClr val="0000FF"/>
                </a:solidFill>
                <a:latin typeface="微软雅黑" panose="020B0503020204020204" pitchFamily="34" charset="-122"/>
                <a:ea typeface="微软雅黑" panose="020B0503020204020204" pitchFamily="34" charset="-122"/>
              </a:rPr>
              <a:t>P2P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smtClean="0">
                <a:latin typeface="微软雅黑" panose="020B0503020204020204" pitchFamily="34" charset="-122"/>
                <a:ea typeface="微软雅黑" panose="020B0503020204020204" pitchFamily="34" charset="-122"/>
              </a:rPr>
              <a:t>( P2P </a:t>
            </a:r>
            <a:r>
              <a:rPr lang="zh-CN" altLang="en-US" sz="2000" b="1" dirty="0" smtClean="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xmlns="" w="1905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xmlns=""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xmlns=""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smtClean="0">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是</a:t>
            </a:r>
            <a:r>
              <a:rPr lang="zh-CN" altLang="en-US" sz="1400" b="1" dirty="0" smtClean="0">
                <a:latin typeface="微软雅黑" pitchFamily="34" charset="-122"/>
                <a:ea typeface="微软雅黑" pitchFamily="34" charset="-122"/>
              </a:rPr>
              <a:t>实现</a:t>
            </a:r>
            <a:r>
              <a:rPr lang="zh-CN" altLang="en-US" sz="1400" b="1" dirty="0" smtClean="0">
                <a:solidFill>
                  <a:srgbClr val="0000FF"/>
                </a:solidFill>
                <a:latin typeface="微软雅黑" pitchFamily="34" charset="-122"/>
                <a:ea typeface="微软雅黑" pitchFamily="34" charset="-122"/>
              </a:rPr>
              <a:t>分组交换</a:t>
            </a:r>
            <a:r>
              <a:rPr lang="zh-CN" altLang="en-US"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a:t>
            </a:r>
            <a:r>
              <a:rPr lang="zh-CN" altLang="zh-CN" b="1" dirty="0" smtClean="0">
                <a:solidFill>
                  <a:srgbClr val="FF0000"/>
                </a:solidFill>
                <a:latin typeface="微软雅黑" pitchFamily="34" charset="-122"/>
                <a:ea typeface="微软雅黑" pitchFamily="34" charset="-122"/>
              </a:rPr>
              <a:t>转发</a:t>
            </a:r>
            <a:r>
              <a:rPr lang="zh-CN" altLang="en-US" b="1" dirty="0" smtClean="0">
                <a:latin typeface="微软雅黑" pitchFamily="34" charset="-122"/>
                <a:ea typeface="微软雅黑" pitchFamily="34" charset="-122"/>
              </a:rPr>
              <a:t>是</a:t>
            </a:r>
            <a:r>
              <a:rPr lang="zh-CN" altLang="zh-CN" b="1" dirty="0" smtClean="0">
                <a:latin typeface="微软雅黑" pitchFamily="34" charset="-122"/>
                <a:ea typeface="微软雅黑" pitchFamily="34" charset="-122"/>
              </a:rPr>
              <a:t>网络</a:t>
            </a:r>
            <a:r>
              <a:rPr lang="zh-CN" altLang="zh-CN" b="1" dirty="0">
                <a:latin typeface="微软雅黑" pitchFamily="34" charset="-122"/>
                <a:ea typeface="微软雅黑" pitchFamily="34" charset="-122"/>
              </a:rPr>
              <a:t>核心部分最重要的功能。</a:t>
            </a:r>
          </a:p>
        </p:txBody>
      </p:sp>
    </p:spTree>
    <p:extLst>
      <p:ext uri="{BB962C8B-B14F-4D97-AF65-F5344CB8AC3E}">
        <p14:creationId xmlns:p14="http://schemas.microsoft.com/office/powerpoint/2010/main" xmlns="" val="19294674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典型</a:t>
            </a:r>
            <a:r>
              <a:rPr lang="zh-CN" altLang="en-US" sz="2000" b="1" dirty="0">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包括</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036273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xmlns=""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xmlns="" val="50878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a:t>
            </a:r>
            <a:r>
              <a:rPr lang="zh-CN" altLang="en-US" sz="2000" b="1" dirty="0" smtClean="0">
                <a:solidFill>
                  <a:prstClr val="black"/>
                </a:solidFill>
                <a:latin typeface="微软雅黑" panose="020B0503020204020204" pitchFamily="34" charset="-122"/>
                <a:ea typeface="微软雅黑" panose="020B0503020204020204" pitchFamily="34" charset="-122"/>
              </a:rPr>
              <a:t>需 </a:t>
            </a:r>
            <a:r>
              <a:rPr lang="en-US" altLang="zh-CN" sz="2000" b="1" dirty="0" smtClean="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xmlns=""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xmlns="">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a:t>
            </a:r>
            <a:r>
              <a:rPr lang="zh-CN" altLang="en-US" sz="2000" b="1" dirty="0" smtClean="0">
                <a:latin typeface="微软雅黑" panose="020B0503020204020204" pitchFamily="34" charset="-122"/>
                <a:ea typeface="微软雅黑" panose="020B0503020204020204" pitchFamily="34" charset="-122"/>
              </a:rPr>
              <a:t>交换机。</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a:t>
            </a:r>
            <a:r>
              <a:rPr lang="zh-CN" altLang="en-US" sz="2000" b="1" dirty="0" smtClean="0">
                <a:latin typeface="微软雅黑" panose="020B0503020204020204" pitchFamily="34" charset="-122"/>
                <a:ea typeface="微软雅黑" panose="020B0503020204020204" pitchFamily="34" charset="-122"/>
              </a:rPr>
              <a:t>进行。</a:t>
            </a:r>
            <a:endParaRPr lang="zh-CN" altLang="en-US" sz="2000" b="1" dirty="0">
              <a:latin typeface="微软雅黑" panose="020B0503020204020204" pitchFamily="34" charset="-122"/>
              <a:ea typeface="微软雅黑" panose="020B0503020204020204" pitchFamily="34" charset="-122"/>
            </a:endParaRP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a:t>
            </a:r>
            <a:r>
              <a:rPr lang="zh-CN" altLang="zh-CN" sz="2000" b="1" dirty="0" smtClean="0">
                <a:solidFill>
                  <a:prstClr val="black"/>
                </a:solidFill>
                <a:latin typeface="微软雅黑" panose="020B0503020204020204" pitchFamily="34" charset="-122"/>
                <a:ea typeface="微软雅黑" panose="020B0503020204020204" pitchFamily="34" charset="-122"/>
              </a:rPr>
              <a:t>到</a:t>
            </a:r>
            <a:r>
              <a:rPr lang="en-US" altLang="zh-CN" sz="2000" b="1" dirty="0" smtClean="0">
                <a:solidFill>
                  <a:prstClr val="black"/>
                </a:solidFill>
                <a:latin typeface="微软雅黑" panose="020B0503020204020204" pitchFamily="34" charset="-122"/>
                <a:ea typeface="微软雅黑" panose="020B0503020204020204" pitchFamily="34" charset="-122"/>
              </a:rPr>
              <a:t> 10% </a:t>
            </a:r>
            <a:r>
              <a:rPr lang="zh-CN" altLang="zh-CN" sz="2000" b="1" dirty="0" smtClean="0">
                <a:solidFill>
                  <a:prstClr val="black"/>
                </a:solidFill>
                <a:latin typeface="微软雅黑" panose="020B0503020204020204" pitchFamily="34" charset="-122"/>
                <a:ea typeface="微软雅黑" panose="020B0503020204020204" pitchFamily="34" charset="-122"/>
              </a:rPr>
              <a:t>甚至</a:t>
            </a:r>
            <a:r>
              <a:rPr lang="zh-CN" altLang="en-US" sz="2000" b="1" dirty="0" smtClean="0">
                <a:solidFill>
                  <a:prstClr val="black"/>
                </a:solidFill>
                <a:latin typeface="微软雅黑" panose="020B0503020204020204" pitchFamily="34" charset="-122"/>
                <a:ea typeface="微软雅黑" panose="020B0503020204020204" pitchFamily="34" charset="-122"/>
              </a:rPr>
              <a:t>不到</a:t>
            </a:r>
            <a:r>
              <a:rPr lang="en-US" altLang="zh-CN" sz="2000" b="1" dirty="0" smtClean="0">
                <a:solidFill>
                  <a:prstClr val="black"/>
                </a:solidFill>
                <a:latin typeface="微软雅黑" panose="020B0503020204020204" pitchFamily="34" charset="-122"/>
                <a:ea typeface="微软雅黑" panose="020B0503020204020204" pitchFamily="34" charset="-122"/>
              </a:rPr>
              <a:t> 1</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a:t>
            </a:r>
            <a:endParaRPr lang="en-US" altLang="zh-CN" sz="2100" b="1" dirty="0">
              <a:solidFill>
                <a:srgbClr val="0000FF"/>
              </a:solidFill>
            </a:endParaRP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smtClean="0">
                <a:solidFill>
                  <a:srgbClr val="0000FF"/>
                </a:solidFill>
                <a:latin typeface="微软雅黑" panose="020B0503020204020204" pitchFamily="34" charset="-122"/>
                <a:ea typeface="微软雅黑" panose="020B0503020204020204" pitchFamily="34" charset="-122"/>
              </a:rPr>
              <a:t>分组 </a:t>
            </a:r>
            <a:r>
              <a:rPr lang="en-US" altLang="zh-CN" sz="2000" b="1" dirty="0" smtClean="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xmlns=""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xmlns=""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xmlns="" w="1270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xmlns="" w="12700">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xmlns="" w="19050">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xmlns=""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xmlns=""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xmlns=""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xmlns=""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xmlns=""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26146516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xmlns="" val="1116112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xmlns="" w="19050">
                  <a:solidFill>
                    <a:schemeClr val="bg2"/>
                  </a:solidFill>
                  <a:round/>
                  <a:tailEnd type="none" w="sm"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9447674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1980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1989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11 </a:t>
            </a:r>
            <a:r>
              <a:rPr lang="zh-CN" altLang="en-US"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，我国第一个公用</a:t>
            </a:r>
            <a:r>
              <a:rPr lang="zh-CN" altLang="en-US" sz="2000" b="1" dirty="0" smtClean="0">
                <a:latin typeface="微软雅黑" pitchFamily="34" charset="-122"/>
                <a:ea typeface="微软雅黑" pitchFamily="34" charset="-122"/>
              </a:rPr>
              <a:t>分组交换网 </a:t>
            </a:r>
            <a:r>
              <a:rPr lang="en-US" altLang="zh-CN" sz="2000" b="1" dirty="0" smtClean="0">
                <a:latin typeface="微软雅黑" pitchFamily="34" charset="-122"/>
                <a:ea typeface="微软雅黑" pitchFamily="34" charset="-122"/>
              </a:rPr>
              <a:t>CNPAC </a:t>
            </a:r>
            <a:r>
              <a:rPr lang="zh-CN" altLang="en-US" sz="2000" b="1" dirty="0" smtClean="0">
                <a:latin typeface="微软雅黑" pitchFamily="34" charset="-122"/>
                <a:ea typeface="微软雅黑" pitchFamily="34" charset="-122"/>
              </a:rPr>
              <a:t>建成</a:t>
            </a:r>
            <a:r>
              <a:rPr lang="zh-CN" altLang="en-US" sz="2000" b="1" dirty="0">
                <a:latin typeface="微软雅黑" pitchFamily="34" charset="-122"/>
                <a:ea typeface="微软雅黑" pitchFamily="34" charset="-122"/>
              </a:rPr>
              <a:t>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月 </a:t>
            </a:r>
            <a:r>
              <a:rPr lang="en-US" altLang="zh-CN" sz="2000" b="1" dirty="0" smtClean="0">
                <a:latin typeface="微软雅黑" pitchFamily="34" charset="-122"/>
                <a:ea typeface="微软雅黑" pitchFamily="34" charset="-122"/>
              </a:rPr>
              <a:t>20 </a:t>
            </a:r>
            <a:r>
              <a:rPr lang="zh-CN" altLang="en-US" sz="2000" b="1" dirty="0" smtClean="0">
                <a:latin typeface="微软雅黑" pitchFamily="34" charset="-122"/>
                <a:ea typeface="微软雅黑" pitchFamily="34" charset="-122"/>
              </a:rPr>
              <a:t>日</a:t>
            </a:r>
            <a:r>
              <a:rPr lang="zh-CN" altLang="en-US" sz="2000" b="1" dirty="0">
                <a:latin typeface="微软雅黑" pitchFamily="34" charset="-122"/>
                <a:ea typeface="微软雅黑" pitchFamily="34" charset="-122"/>
              </a:rPr>
              <a:t>，我国</a:t>
            </a:r>
            <a:r>
              <a:rPr lang="zh-CN" altLang="en-US" sz="2000" b="1" dirty="0" smtClean="0">
                <a:latin typeface="微软雅黑" pitchFamily="34" charset="-122"/>
                <a:ea typeface="微软雅黑" pitchFamily="34" charset="-122"/>
              </a:rPr>
              <a:t>用 </a:t>
            </a:r>
            <a:r>
              <a:rPr lang="en-US" altLang="zh-CN" sz="2000" b="1" dirty="0" smtClean="0">
                <a:latin typeface="微软雅黑" pitchFamily="34" charset="-122"/>
                <a:ea typeface="微软雅黑" pitchFamily="34" charset="-122"/>
              </a:rPr>
              <a:t>64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专线</a:t>
            </a:r>
            <a:r>
              <a:rPr lang="zh-CN" altLang="en-US" sz="2000" b="1" dirty="0">
                <a:latin typeface="微软雅黑" pitchFamily="34" charset="-122"/>
                <a:ea typeface="微软雅黑" pitchFamily="34" charset="-122"/>
              </a:rPr>
              <a:t>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5 </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9 </a:t>
            </a:r>
            <a:r>
              <a:rPr lang="zh-CN" altLang="zh-CN" sz="2000" b="1" dirty="0" smtClean="0">
                <a:latin typeface="微软雅黑" pitchFamily="34" charset="-122"/>
                <a:ea typeface="微软雅黑" pitchFamily="34" charset="-122"/>
              </a:rPr>
              <a:t>月</a:t>
            </a:r>
            <a:r>
              <a:rPr lang="zh-CN" altLang="en-US" sz="2000" b="1" dirty="0" smtClean="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中国</a:t>
            </a:r>
            <a:r>
              <a:rPr lang="zh-CN" altLang="zh-CN" sz="2000" b="1" dirty="0">
                <a:latin typeface="微软雅黑" pitchFamily="34" charset="-122"/>
                <a:ea typeface="微软雅黑" pitchFamily="34" charset="-122"/>
              </a:rPr>
              <a:t>公用计算机</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 CHINANET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xmlns="" val="22090724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a:t>
            </a:r>
            <a:r>
              <a:rPr lang="zh-CN" altLang="zh-CN" sz="2000" b="1" dirty="0" smtClean="0">
                <a:latin typeface="微软雅黑" pitchFamily="34" charset="-122"/>
                <a:ea typeface="微软雅黑" pitchFamily="34" charset="-122"/>
              </a:rPr>
              <a:t>手机</a:t>
            </a:r>
            <a:r>
              <a:rPr lang="zh-CN" altLang="en-US" sz="2000" b="1" dirty="0" smtClean="0">
                <a:latin typeface="微软雅黑" pitchFamily="34" charset="-122"/>
                <a:ea typeface="微软雅黑" pitchFamily="34" charset="-122"/>
              </a:rPr>
              <a:t>等</a:t>
            </a:r>
            <a:r>
              <a:rPr lang="zh-CN" altLang="zh-CN"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a:t>
            </a:r>
            <a:r>
              <a:rPr lang="zh-CN" altLang="zh-CN"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 5~50 </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a:t>
            </a:r>
            <a:r>
              <a:rPr lang="zh-CN" altLang="zh-CN" b="1" dirty="0" smtClean="0">
                <a:latin typeface="微软雅黑" pitchFamily="34" charset="-122"/>
                <a:ea typeface="微软雅黑" pitchFamily="34" charset="-122"/>
              </a:rPr>
              <a:t>如</a:t>
            </a:r>
            <a:r>
              <a:rPr lang="en-US" altLang="zh-CN" b="1" dirty="0" smtClean="0">
                <a:latin typeface="微软雅黑" pitchFamily="34" charset="-122"/>
                <a:ea typeface="微软雅黑" pitchFamily="34" charset="-122"/>
              </a:rPr>
              <a:t> 1 </a:t>
            </a:r>
            <a:r>
              <a:rPr lang="zh-CN" altLang="en-US" b="1" dirty="0" smtClean="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10 </a:t>
            </a:r>
            <a:r>
              <a:rPr lang="zh-CN" altLang="en-US" b="1" dirty="0" smtClean="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a:t>
            </a:r>
            <a:r>
              <a:rPr lang="zh-CN" altLang="en-US" sz="1900" b="1" dirty="0" smtClean="0">
                <a:solidFill>
                  <a:schemeClr val="bg1"/>
                </a:solidFill>
                <a:latin typeface="微软雅黑" pitchFamily="34" charset="-122"/>
                <a:ea typeface="微软雅黑" pitchFamily="34" charset="-122"/>
              </a:rPr>
              <a:t>仅 </a:t>
            </a:r>
            <a:r>
              <a:rPr lang="en-US" altLang="zh-CN" sz="1900" b="1" dirty="0" smtClean="0">
                <a:solidFill>
                  <a:schemeClr val="bg1"/>
                </a:solidFill>
                <a:latin typeface="微软雅黑" pitchFamily="34" charset="-122"/>
                <a:ea typeface="微软雅黑" pitchFamily="34" charset="-122"/>
              </a:rPr>
              <a:t>1 </a:t>
            </a:r>
            <a:r>
              <a:rPr lang="zh-CN" altLang="en-US" sz="1900" b="1" dirty="0" smtClean="0">
                <a:solidFill>
                  <a:schemeClr val="bg1"/>
                </a:solidFill>
                <a:latin typeface="微软雅黑" pitchFamily="34" charset="-122"/>
                <a:ea typeface="微软雅黑" pitchFamily="34" charset="-122"/>
              </a:rPr>
              <a:t>米</a:t>
            </a:r>
            <a:r>
              <a:rPr lang="zh-CN" altLang="en-US" sz="1900" b="1" dirty="0">
                <a:solidFill>
                  <a:schemeClr val="bg1"/>
                </a:solidFill>
                <a:latin typeface="微软雅黑" pitchFamily="34" charset="-122"/>
                <a:ea typeface="微软雅黑" pitchFamily="34" charset="-122"/>
              </a:rPr>
              <a:t>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r>
              <a:rPr lang="zh-CN" altLang="zh-CN" sz="2000" b="1" dirty="0" smtClean="0">
                <a:solidFill>
                  <a:srgbClr val="0000FF"/>
                </a:solidFill>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xmlns=""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smtClean="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往返</a:t>
            </a:r>
            <a:r>
              <a:rPr lang="zh-CN" altLang="en-US" sz="2000" b="1" dirty="0">
                <a:latin typeface="微软雅黑" pitchFamily="34" charset="-122"/>
                <a:ea typeface="微软雅黑" pitchFamily="34" charset="-122"/>
              </a:rPr>
              <a:t>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来源于 </a:t>
            </a:r>
            <a:r>
              <a:rPr lang="en-US" altLang="zh-CN" sz="1900" b="1" dirty="0" smtClean="0">
                <a:latin typeface="微软雅黑" pitchFamily="34" charset="-122"/>
                <a:ea typeface="微软雅黑" pitchFamily="34" charset="-122"/>
              </a:rPr>
              <a:t>binary </a:t>
            </a:r>
            <a:r>
              <a:rPr lang="en-US" altLang="zh-CN" sz="1900" b="1" dirty="0">
                <a:latin typeface="微软雅黑" pitchFamily="34" charset="-122"/>
                <a:ea typeface="微软雅黑" pitchFamily="34" charset="-122"/>
              </a:rPr>
              <a:t>digit</a:t>
            </a:r>
            <a:r>
              <a:rPr lang="zh-CN" altLang="en-US" sz="1900" b="1" dirty="0">
                <a:latin typeface="微软雅黑" pitchFamily="34" charset="-122"/>
                <a:ea typeface="微软雅黑" pitchFamily="34" charset="-122"/>
              </a:rPr>
              <a:t>，意思是一个“二进制数字”，因此一个比特就是二进制数字中的一</a:t>
            </a:r>
            <a:r>
              <a:rPr lang="zh-CN" altLang="en-US" sz="1900" b="1" dirty="0" smtClean="0">
                <a:latin typeface="微软雅黑" pitchFamily="34" charset="-122"/>
                <a:ea typeface="微软雅黑" pitchFamily="34" charset="-122"/>
              </a:rPr>
              <a:t>个 </a:t>
            </a:r>
            <a:r>
              <a:rPr lang="en-US" altLang="zh-CN" sz="1900" b="1" dirty="0" smtClean="0">
                <a:latin typeface="微软雅黑" pitchFamily="34" charset="-122"/>
                <a:ea typeface="微软雅黑" pitchFamily="34" charset="-122"/>
              </a:rPr>
              <a:t>1 </a:t>
            </a:r>
            <a:r>
              <a:rPr lang="zh-CN" altLang="en-US" sz="1900" b="1" dirty="0" smtClean="0">
                <a:latin typeface="微软雅黑" pitchFamily="34" charset="-122"/>
                <a:ea typeface="微软雅黑" pitchFamily="34" charset="-122"/>
              </a:rPr>
              <a:t>或 </a:t>
            </a:r>
            <a:r>
              <a:rPr lang="en-US" altLang="zh-CN" sz="1900" b="1" dirty="0" smtClean="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a:t>
            </a:r>
            <a:r>
              <a:rPr lang="en-US" altLang="zh-CN" sz="1900" b="1" dirty="0" smtClean="0">
                <a:latin typeface="微软雅黑" pitchFamily="34" charset="-122"/>
                <a:ea typeface="微软雅黑" pitchFamily="34" charset="-122"/>
              </a:rPr>
              <a:t>) </a:t>
            </a:r>
            <a:r>
              <a:rPr lang="zh-CN" altLang="zh-CN" sz="1900" b="1" dirty="0" smtClean="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smtClean="0">
                <a:latin typeface="微软雅黑" pitchFamily="34" charset="-122"/>
                <a:ea typeface="微软雅黑" pitchFamily="34" charset="-122"/>
              </a:rPr>
              <a:t>是 </a:t>
            </a:r>
            <a:r>
              <a:rPr lang="en-US" altLang="zh-CN" sz="1900" b="1" dirty="0" smtClean="0">
                <a:latin typeface="微软雅黑" pitchFamily="34" charset="-122"/>
                <a:ea typeface="微软雅黑" pitchFamily="34" charset="-122"/>
              </a:rPr>
              <a:t>bit/s</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或 </a:t>
            </a:r>
            <a:r>
              <a:rPr lang="en-US" altLang="zh-CN" sz="1900" b="1" dirty="0" err="1" smtClean="0">
                <a:latin typeface="微软雅黑" pitchFamily="34" charset="-122"/>
                <a:ea typeface="微软雅黑" pitchFamily="34" charset="-122"/>
              </a:rPr>
              <a:t>kbit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285750" indent="-285750">
              <a:lnSpc>
                <a:spcPts val="2900"/>
              </a:lnSpc>
              <a:buClr>
                <a:srgbClr val="0070C0"/>
              </a:buClr>
            </a:pPr>
            <a:r>
              <a:rPr lang="en-US" altLang="zh-CN" sz="1900" b="1" dirty="0" smtClean="0">
                <a:latin typeface="微软雅黑" pitchFamily="34" charset="-122"/>
                <a:ea typeface="微软雅黑" pitchFamily="34" charset="-122"/>
              </a:rPr>
              <a:t> </a:t>
            </a:r>
            <a:r>
              <a:rPr lang="en-US" altLang="zh-CN" sz="1900" b="1" dirty="0" smtClean="0">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baseline="30000" dirty="0" smtClean="0">
                <a:latin typeface="微软雅黑" pitchFamily="34" charset="-122"/>
                <a:ea typeface="微软雅黑" pitchFamily="34" charset="-122"/>
              </a:rPr>
              <a:t> </a:t>
            </a:r>
            <a:r>
              <a:rPr lang="en-US" altLang="zh-CN" sz="1900" b="1" dirty="0" smtClean="0">
                <a:latin typeface="微软雅黑" pitchFamily="34" charset="-122"/>
                <a:ea typeface="微软雅黑" pitchFamily="34" charset="-122"/>
              </a:rPr>
              <a:t>bit/s </a:t>
            </a:r>
            <a:r>
              <a:rPr lang="zh-CN" altLang="zh-CN" sz="1900" b="1" dirty="0" smtClean="0">
                <a:latin typeface="微软雅黑" pitchFamily="34" charset="-122"/>
                <a:ea typeface="微软雅黑" pitchFamily="34" charset="-122"/>
              </a:rPr>
              <a:t>的</a:t>
            </a:r>
            <a:r>
              <a:rPr lang="zh-CN" altLang="zh-CN" sz="1900" b="1" dirty="0">
                <a:latin typeface="微软雅黑" pitchFamily="34" charset="-122"/>
                <a:ea typeface="微软雅黑" pitchFamily="34" charset="-122"/>
              </a:rPr>
              <a:t>数据率就记</a:t>
            </a:r>
            <a:r>
              <a:rPr lang="zh-CN" altLang="zh-CN" sz="1900" b="1" dirty="0" smtClean="0">
                <a:latin typeface="微软雅黑" pitchFamily="34" charset="-122"/>
                <a:ea typeface="微软雅黑" pitchFamily="34" charset="-122"/>
              </a:rPr>
              <a:t>为</a:t>
            </a:r>
            <a:r>
              <a:rPr lang="en-US" altLang="zh-CN" sz="1900" b="1" dirty="0" smtClean="0">
                <a:latin typeface="微软雅黑" pitchFamily="34" charset="-122"/>
                <a:ea typeface="微软雅黑" pitchFamily="34" charset="-122"/>
              </a:rPr>
              <a:t> 40 </a:t>
            </a:r>
            <a:r>
              <a:rPr lang="en-US" altLang="zh-CN" sz="1900" b="1" dirty="0" err="1" smtClean="0">
                <a:latin typeface="微软雅黑" pitchFamily="34" charset="-122"/>
                <a:ea typeface="微软雅黑" pitchFamily="34" charset="-122"/>
              </a:rPr>
              <a:t>Gbit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a:t>
            </a:r>
            <a:r>
              <a:rPr lang="zh-CN" altLang="en-US" b="1" dirty="0" smtClean="0">
                <a:latin typeface="微软雅黑" pitchFamily="34" charset="-122"/>
                <a:ea typeface="微软雅黑" pitchFamily="34" charset="-122"/>
              </a:rPr>
              <a:t>是 </a:t>
            </a:r>
            <a:r>
              <a:rPr lang="en-US" altLang="zh-CN" b="1" dirty="0" smtClean="0">
                <a:latin typeface="微软雅黑" pitchFamily="34" charset="-122"/>
                <a:ea typeface="微软雅黑" pitchFamily="34" charset="-122"/>
              </a:rPr>
              <a:t>bit/s</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xmlns="" val="30537279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xmlns=""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fo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10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a:extLst/>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a:t>
            </a:r>
            <a:r>
              <a:rPr lang="zh-CN" altLang="zh-CN" sz="2000" b="1" dirty="0" smtClean="0">
                <a:latin typeface="微软雅黑" pitchFamily="34" charset="-122"/>
                <a:ea typeface="微软雅黑" pitchFamily="34" charset="-122"/>
              </a:rPr>
              <a:t>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a:t>
            </a:r>
            <a:r>
              <a:rPr lang="zh-CN" altLang="zh-CN" sz="2000" b="1" dirty="0" smtClean="0">
                <a:solidFill>
                  <a:srgbClr val="0000FF"/>
                </a:solidFill>
                <a:latin typeface="微软雅黑" pitchFamily="34" charset="-122"/>
                <a:ea typeface="微软雅黑" pitchFamily="34" charset="-122"/>
              </a:rPr>
              <a:t>时间</a:t>
            </a:r>
            <a:r>
              <a:rPr lang="en-US" altLang="zh-CN" sz="2000" b="1" dirty="0" smtClean="0">
                <a:solidFill>
                  <a:srgbClr val="0000FF"/>
                </a:solidFill>
                <a:latin typeface="微软雅黑" pitchFamily="34" charset="-122"/>
                <a:ea typeface="微软雅黑" pitchFamily="34" charset="-122"/>
              </a:rPr>
              <a:t> RTT </a:t>
            </a:r>
            <a:r>
              <a:rPr lang="en-US" altLang="zh-CN" sz="2000" b="1" dirty="0" smtClean="0">
                <a:latin typeface="微软雅黑" pitchFamily="34" charset="-122"/>
                <a:ea typeface="微软雅黑" pitchFamily="34" charset="-122"/>
              </a:rPr>
              <a:t>(round-trip time) </a:t>
            </a:r>
            <a:r>
              <a:rPr lang="zh-CN" altLang="en-US" sz="2000" b="1" dirty="0" smtClean="0">
                <a:latin typeface="微软雅黑" pitchFamily="34" charset="-122"/>
                <a:ea typeface="微软雅黑" pitchFamily="34" charset="-122"/>
              </a:rPr>
              <a:t>表示</a:t>
            </a:r>
            <a:r>
              <a:rPr lang="zh-CN" altLang="en-US" sz="2000" b="1" dirty="0">
                <a:latin typeface="微软雅黑" pitchFamily="34" charset="-122"/>
                <a:ea typeface="微软雅黑" pitchFamily="34" charset="-122"/>
              </a:rPr>
              <a:t>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当使用卫星通信时，往返时间</a:t>
            </a:r>
            <a:r>
              <a:rPr lang="en-US" altLang="zh-CN" sz="2000" b="1" dirty="0">
                <a:solidFill>
                  <a:srgbClr val="0000FF"/>
                </a:solidFill>
                <a:latin typeface="微软雅黑" pitchFamily="34" charset="-122"/>
                <a:ea typeface="微软雅黑" pitchFamily="34" charset="-122"/>
              </a:rPr>
              <a:t> RTT </a:t>
            </a:r>
            <a:r>
              <a:rPr lang="zh-CN" altLang="zh-CN" sz="2000" b="1" dirty="0">
                <a:solidFill>
                  <a:srgbClr val="0000FF"/>
                </a:solidFill>
                <a:latin typeface="微软雅黑" pitchFamily="34" charset="-122"/>
                <a:ea typeface="微软雅黑" pitchFamily="34" charset="-122"/>
              </a:rPr>
              <a:t>相对较长，是很重要的一个性能指标。</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TotalTime>
  <Words>8907</Words>
  <Application>Microsoft Office PowerPoint</Application>
  <PresentationFormat>全屏显示(16:9)</PresentationFormat>
  <Paragraphs>1522</Paragraphs>
  <Slides>157</Slides>
  <Notes>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157</vt:i4>
      </vt:variant>
    </vt:vector>
  </HeadingPairs>
  <TitlesOfParts>
    <vt:vector size="169" baseType="lpstr">
      <vt:lpstr>Arial</vt:lpstr>
      <vt:lpstr>宋体</vt:lpstr>
      <vt:lpstr>微软雅黑</vt:lpstr>
      <vt:lpstr>Calibri</vt:lpstr>
      <vt:lpstr>Wingdings</vt:lpstr>
      <vt:lpstr>Times New Roman</vt:lpstr>
      <vt:lpstr>黑体</vt:lpstr>
      <vt:lpstr>Symbol</vt:lpstr>
      <vt:lpstr>Tahoma</vt:lpstr>
      <vt:lpstr>Office 主题​​</vt:lpstr>
      <vt:lpstr>1_Office 主题​​</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292</cp:revision>
  <dcterms:created xsi:type="dcterms:W3CDTF">2018-07-18T08:51:30Z</dcterms:created>
  <dcterms:modified xsi:type="dcterms:W3CDTF">2018-10-11T13:02:04Z</dcterms:modified>
</cp:coreProperties>
</file>